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7"/>
  </p:notesMasterIdLst>
  <p:sldIdLst>
    <p:sldId id="256" r:id="rId2"/>
    <p:sldId id="491" r:id="rId3"/>
    <p:sldId id="637" r:id="rId4"/>
    <p:sldId id="465" r:id="rId5"/>
    <p:sldId id="437" r:id="rId6"/>
    <p:sldId id="384" r:id="rId7"/>
    <p:sldId id="387" r:id="rId8"/>
    <p:sldId id="441" r:id="rId9"/>
    <p:sldId id="603" r:id="rId10"/>
    <p:sldId id="601" r:id="rId11"/>
    <p:sldId id="606" r:id="rId12"/>
    <p:sldId id="635" r:id="rId13"/>
    <p:sldId id="619" r:id="rId14"/>
    <p:sldId id="514" r:id="rId15"/>
    <p:sldId id="63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E981B79-B6B5-314B-9DF1-FE5767C1B7BB}">
          <p14:sldIdLst>
            <p14:sldId id="256"/>
          </p14:sldIdLst>
        </p14:section>
        <p14:section name="Tropical Cyclones" id="{FDF898E5-45C1-BB4A-991C-78CE7A88C46A}">
          <p14:sldIdLst>
            <p14:sldId id="491"/>
            <p14:sldId id="637"/>
            <p14:sldId id="465"/>
            <p14:sldId id="437"/>
            <p14:sldId id="384"/>
            <p14:sldId id="387"/>
            <p14:sldId id="441"/>
            <p14:sldId id="603"/>
            <p14:sldId id="601"/>
            <p14:sldId id="606"/>
            <p14:sldId id="635"/>
            <p14:sldId id="619"/>
            <p14:sldId id="514"/>
            <p14:sldId id="636"/>
          </p14:sldIdLst>
        </p14:section>
        <p14:section name="Climate-related exposures and health" id="{DF83DF44-3335-5849-AC8E-E86ECBE28B00}">
          <p14:sldIdLst/>
        </p14:section>
        <p14:section name="Extra tropical cyclone stuff" id="{AE329167-254C-CE4F-A26A-58DAD4ECEBF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Bin" initials="ZB" lastIdx="1" clrIdx="0">
    <p:extLst>
      <p:ext uri="{19B8F6BF-5375-455C-9EA6-DF929625EA0E}">
        <p15:presenceInfo xmlns:p15="http://schemas.microsoft.com/office/powerpoint/2012/main" userId="S-1-5-21-243037206-41955558-561332275-6837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298A"/>
    <a:srgbClr val="B481AD"/>
    <a:srgbClr val="5F7FC7"/>
    <a:srgbClr val="00B050"/>
    <a:srgbClr val="FF2600"/>
    <a:srgbClr val="3FD7EF"/>
    <a:srgbClr val="6BB440"/>
    <a:srgbClr val="B20939"/>
    <a:srgbClr val="ED312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048" autoAdjust="0"/>
    <p:restoredTop sz="68873" autoAdjust="0"/>
  </p:normalViewPr>
  <p:slideViewPr>
    <p:cSldViewPr snapToGrid="0" snapToObjects="1">
      <p:cViewPr varScale="1">
        <p:scale>
          <a:sx n="154" d="100"/>
          <a:sy n="154" d="100"/>
        </p:scale>
        <p:origin x="3632" y="20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89" d="100"/>
          <a:sy n="189" d="100"/>
        </p:scale>
        <p:origin x="45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4.png>
</file>

<file path=ppt/media/image15.jpeg>
</file>

<file path=ppt/media/image2.tiff>
</file>

<file path=ppt/media/image3.png>
</file>

<file path=ppt/media/image4.png>
</file>

<file path=ppt/media/image5.gif>
</file>

<file path=ppt/media/image7.png>
</file>

<file path=ppt/media/image8.tiff>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87346B-2CE9-7E4B-845E-792E3B15CB1D}" type="datetimeFigureOut">
              <a:rPr lang="en-US" smtClean="0"/>
              <a:t>6/15/23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C86C12-1C5A-3746-9C54-FCB1C3E126FA}" type="slidenum">
              <a:rPr lang="en-US" smtClean="0"/>
              <a:t>‹#›</a:t>
            </a:fld>
            <a:endParaRPr lang="en-US"/>
          </a:p>
        </p:txBody>
      </p:sp>
    </p:spTree>
    <p:extLst>
      <p:ext uri="{BB962C8B-B14F-4D97-AF65-F5344CB8AC3E}">
        <p14:creationId xmlns:p14="http://schemas.microsoft.com/office/powerpoint/2010/main" val="3790500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10</a:t>
            </a:fld>
            <a:endParaRPr lang="en-US"/>
          </a:p>
        </p:txBody>
      </p:sp>
    </p:spTree>
    <p:extLst>
      <p:ext uri="{BB962C8B-B14F-4D97-AF65-F5344CB8AC3E}">
        <p14:creationId xmlns:p14="http://schemas.microsoft.com/office/powerpoint/2010/main" val="1990020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Robbie: please make this slide match positions and size of next slide</a:t>
            </a:r>
          </a:p>
        </p:txBody>
      </p:sp>
      <p:sp>
        <p:nvSpPr>
          <p:cNvPr id="4" name="Slide Number Placeholder 3"/>
          <p:cNvSpPr>
            <a:spLocks noGrp="1"/>
          </p:cNvSpPr>
          <p:nvPr>
            <p:ph type="sldNum" sz="quarter" idx="5"/>
          </p:nvPr>
        </p:nvSpPr>
        <p:spPr/>
        <p:txBody>
          <a:bodyPr/>
          <a:lstStyle/>
          <a:p>
            <a:fld id="{0DE134EC-9257-9842-981B-612EDD954206}" type="slidenum">
              <a:rPr lang="en-US" smtClean="0"/>
              <a:t>11</a:t>
            </a:fld>
            <a:endParaRPr lang="en-US"/>
          </a:p>
        </p:txBody>
      </p:sp>
    </p:spTree>
    <p:extLst>
      <p:ext uri="{BB962C8B-B14F-4D97-AF65-F5344CB8AC3E}">
        <p14:creationId xmlns:p14="http://schemas.microsoft.com/office/powerpoint/2010/main" val="3026390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12</a:t>
            </a:fld>
            <a:endParaRPr lang="en-US"/>
          </a:p>
        </p:txBody>
      </p:sp>
    </p:spTree>
    <p:extLst>
      <p:ext uri="{BB962C8B-B14F-4D97-AF65-F5344CB8AC3E}">
        <p14:creationId xmlns:p14="http://schemas.microsoft.com/office/powerpoint/2010/main" val="2260410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13</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14</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9</a:t>
            </a:fld>
            <a:endParaRPr lang="en-US"/>
          </a:p>
        </p:txBody>
      </p:sp>
    </p:spTree>
    <p:extLst>
      <p:ext uri="{BB962C8B-B14F-4D97-AF65-F5344CB8AC3E}">
        <p14:creationId xmlns:p14="http://schemas.microsoft.com/office/powerpoint/2010/main" val="1993196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3680-C13C-304E-B6F3-E54B72AD57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26FBF2-EA2A-3142-9568-405D898A8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7423A-E0D1-9341-819E-DF74C208D02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61078DC-98BD-EF46-93D2-C28FF38DC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899D05-424C-594E-ACD2-08DD57CB368A}"/>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090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4CD9-74EF-ED43-A5A9-1FFBFB5D5C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5DC96-9EA1-5D48-81B8-04905BBE8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CA581-7E34-A645-9BAF-C9E1256A8C9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52FEC77-E9B7-D147-94A3-200D29E3F5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5E2B1-2AE6-8647-9DF1-2E553D3042B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568827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03338-7225-6443-B114-035FC2518B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CFAC5-9F16-AE4E-92C3-14F1E74A1E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0979E6-45C2-E646-8BE3-4B58B143B71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8B9850F-B2AB-4548-AE87-928369419D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24BF0-139F-DC44-B725-68D7A7D0535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187786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0778424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51683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0DA69-3594-E44B-8A39-3E82D3C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D3918-4F24-4D47-AFB2-FE0019FD5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01F75-B13D-1545-AD35-A13A4CDED2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E9440F-E95B-FB4A-BE64-55B5D9020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F5B47-61FF-0042-8CC6-CB1028ACFC7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70312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846C-AE37-3E4D-9171-237CFDCA4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20AC74-C093-4746-88A4-7143FF9B4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07726-B4F4-D244-9F9B-600230FC37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C3B4F6-7A19-234F-8A56-AFE1AEB88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68D9C-44C0-4C43-9D2F-93C04F627EBD}"/>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226237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755-54E2-3543-9411-533F25D612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588099-861D-4A48-BD09-1B2EA873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DD38A5-A758-5746-AD10-613DA3A16F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51F582-A380-F841-A84F-8DEC7F41556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1D75AAC-00ED-3242-8857-B38FE3F5E9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704A9-635A-7C47-AFC3-B8AFCA91D27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4262608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FC3D-7956-5042-A685-5071EFF1B6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BA8EBD-4BDD-9044-B64F-557CB3343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0D62EE-4BBB-D340-BC33-FB06FD42D8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9C9694-CE55-D141-BED8-65DA7530CB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6A01B-31B6-1847-8229-23A66FB6C0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E0D94A-209C-AC49-A386-C1A6F64FDC48}"/>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5D9DF42D-C264-694C-9AB4-30A946F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234F2C-23C7-0842-8A5D-83399F341BAC}"/>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3296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68B0F-4A61-4D49-99FF-554F6250D2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1DCFBA-2934-EE47-B5B3-F14B797DCAC4}"/>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92396CD0-F7C8-B54E-AC0D-9BB5BF5E4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0C7AF9-55D2-0142-BC65-C1E07608D406}"/>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41755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C50FC5-0C27-8244-A08F-9F440E75855F}"/>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7A93455-83B9-A740-863F-C77DFC54C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FFFD31-F491-AC45-8C82-FEE098E9290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129039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6FD-8D7A-E148-A976-BF7F1F4FA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B92BB-0D32-D944-8ABB-4DABAEBD3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F13EF-96C7-D842-BB20-FCE47693D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42F8-2662-9849-88EA-C3603039822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03711A-3B86-A648-8AC0-6C59675B4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9677BC-E07D-D146-B948-6668BD320EE8}"/>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78790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D6FE-0A5C-AA43-B58D-110AB018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99265F-6672-7C4C-A205-60B130C5DA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AD2248-A5F2-4941-A926-CB7DD7DB9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B9EC6-A552-944E-867A-525160F8201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4ED0324-D743-B64D-911C-33190F03C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E658B5-032D-4548-9BAB-BD4934764F02}"/>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616174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48F98-4A36-CC4C-A10D-9089A122F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065C3C-1035-0045-A968-EA7568608D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84711-6639-9D4F-84EE-9E77612D8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EB4064E-8990-A04E-B2D8-7A4987C78D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B2E832-3A08-1D4E-95AA-AAC0E3B71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62B80-D853-D54A-BDC2-64B866E8EF5A}" type="slidenum">
              <a:rPr lang="en-US" smtClean="0"/>
              <a:t>‹#›</a:t>
            </a:fld>
            <a:endParaRPr lang="en-US"/>
          </a:p>
        </p:txBody>
      </p:sp>
    </p:spTree>
    <p:extLst>
      <p:ext uri="{BB962C8B-B14F-4D97-AF65-F5344CB8AC3E}">
        <p14:creationId xmlns:p14="http://schemas.microsoft.com/office/powerpoint/2010/main" val="3120394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5.jpe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tiff"/><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emf"/><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10</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504582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State-specific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9E1D18E-BEC9-7318-82EF-A3850D0617AE}"/>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51EBA0EB-3BF6-74D1-5017-58A5B4155DBA}"/>
              </a:ext>
            </a:extLst>
          </p:cNvPr>
          <p:cNvGraphicFramePr>
            <a:graphicFrameLocks noGrp="1"/>
          </p:cNvGraphicFramePr>
          <p:nvPr>
            <p:extLst>
              <p:ext uri="{D42A27DB-BD31-4B8C-83A1-F6EECF244321}">
                <p14:modId xmlns:p14="http://schemas.microsoft.com/office/powerpoint/2010/main" val="407561390"/>
              </p:ext>
            </p:extLst>
          </p:nvPr>
        </p:nvGraphicFramePr>
        <p:xfrm>
          <a:off x="2459589" y="1646561"/>
          <a:ext cx="7272822" cy="3749544"/>
        </p:xfrm>
        <a:graphic>
          <a:graphicData uri="http://schemas.openxmlformats.org/drawingml/2006/table">
            <a:tbl>
              <a:tblPr firstRow="1" firstCol="1" bandRow="1">
                <a:tableStyleId>{5C22544A-7EE6-4342-B048-85BDC9FD1C3A}</a:tableStyleId>
              </a:tblPr>
              <a:tblGrid>
                <a:gridCol w="2133361">
                  <a:extLst>
                    <a:ext uri="{9D8B030D-6E8A-4147-A177-3AD203B41FA5}">
                      <a16:colId xmlns:a16="http://schemas.microsoft.com/office/drawing/2014/main" val="3895681955"/>
                    </a:ext>
                  </a:extLst>
                </a:gridCol>
                <a:gridCol w="2618216">
                  <a:extLst>
                    <a:ext uri="{9D8B030D-6E8A-4147-A177-3AD203B41FA5}">
                      <a16:colId xmlns:a16="http://schemas.microsoft.com/office/drawing/2014/main" val="1245209037"/>
                    </a:ext>
                  </a:extLst>
                </a:gridCol>
                <a:gridCol w="2521245">
                  <a:extLst>
                    <a:ext uri="{9D8B030D-6E8A-4147-A177-3AD203B41FA5}">
                      <a16:colId xmlns:a16="http://schemas.microsoft.com/office/drawing/2014/main" val="4106588046"/>
                    </a:ext>
                  </a:extLst>
                </a:gridCol>
              </a:tblGrid>
              <a:tr h="310307">
                <a:tc>
                  <a:txBody>
                    <a:bodyPr/>
                    <a:lstStyle/>
                    <a:p>
                      <a:pPr algn="l"/>
                      <a:endParaRPr lang="en-US" sz="1200" kern="100">
                        <a:effectLst/>
                        <a:latin typeface="Calibri" panose="020F0502020204030204" pitchFamily="34"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Math: β (</a:t>
                      </a:r>
                      <a:r>
                        <a:rPr lang="en-US" sz="1200" kern="100" dirty="0">
                          <a:effectLst/>
                        </a:rPr>
                        <a:t>95% </a:t>
                      </a:r>
                      <a:r>
                        <a:rPr lang="en-US" sz="1200" kern="100" dirty="0" err="1">
                          <a:effectLst/>
                        </a:rPr>
                        <a:t>CrI</a:t>
                      </a:r>
                      <a:r>
                        <a:rPr lang="en-US" sz="1200" kern="100" dirty="0">
                          <a:effectLst/>
                          <a:latin typeface="Calibri" panose="020F0502020204030204" pitchFamily="34" charset="0"/>
                          <a:cs typeface="Calibri" panose="020F0502020204030204" pitchFamily="34" charset="0"/>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RLA: β (</a:t>
                      </a:r>
                      <a:r>
                        <a:rPr lang="en-US" sz="1200" kern="100" dirty="0">
                          <a:effectLst/>
                        </a:rPr>
                        <a:t>95% </a:t>
                      </a:r>
                      <a:r>
                        <a:rPr lang="en-US" sz="1200" kern="100" dirty="0" err="1">
                          <a:effectLst/>
                        </a:rPr>
                        <a:t>CrI</a:t>
                      </a:r>
                      <a:r>
                        <a:rPr lang="en-US" sz="1200" kern="100" dirty="0">
                          <a:effectLst/>
                          <a:latin typeface="Calibri" panose="020F0502020204030204" pitchFamily="34" charset="0"/>
                          <a:cs typeface="Calibri" panose="020F0502020204030204" pitchFamily="34" charset="0"/>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185016555"/>
                  </a:ext>
                </a:extLst>
              </a:tr>
              <a:tr h="32323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Overall</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(-0.05,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(-0.04,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138433058"/>
                  </a:ext>
                </a:extLst>
              </a:tr>
              <a:tr h="32323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Alabama (1)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0.13 (-0.04, 0.32)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0.04 (-0.08, 0.17)</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840828697"/>
                  </a:ext>
                </a:extLst>
              </a:tr>
              <a:tr h="31030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Florida (12)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0.19 (0.11, 0.27)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0.07 (0.00,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525539057"/>
                  </a:ext>
                </a:extLst>
              </a:tr>
              <a:tr h="310307">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Georgia (13)</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-0.07 (-0.17, 0.03)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(-0.08, 0.08)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228432007"/>
                  </a:ext>
                </a:extLst>
              </a:tr>
              <a:tr h="31030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Louisiana (22)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-0.02 (-0.26, 0.21)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(-0.16, 0.16)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2993418264"/>
                  </a:ext>
                </a:extLst>
              </a:tr>
              <a:tr h="310307">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New Jersey (34)</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-0.12 (-0.34,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-0.03 (-0.17, 0.10)</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012456763"/>
                  </a:ext>
                </a:extLst>
              </a:tr>
              <a:tr h="620614">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North Carolina (37)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-0.15 (-0.26, -0.04)</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0.04 (-0.05,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299815330"/>
                  </a:ext>
                </a:extLst>
              </a:tr>
              <a:tr h="620614">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South Carolina (45)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-0.19 (-0.42, 0.06)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0.02 (-0.12, 0.15)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4088607756"/>
                  </a:ext>
                </a:extLst>
              </a:tr>
              <a:tr h="31030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Texas (48)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-0.10 (-0.21, 0.01)</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-0.13 (-0.21, -0.05)</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598998961"/>
                  </a:ext>
                </a:extLst>
              </a:tr>
            </a:tbl>
          </a:graphicData>
        </a:graphic>
      </p:graphicFrame>
      <p:sp>
        <p:nvSpPr>
          <p:cNvPr id="5" name="Rectangle 1">
            <a:extLst>
              <a:ext uri="{FF2B5EF4-FFF2-40B4-BE49-F238E27FC236}">
                <a16:creationId xmlns:a16="http://schemas.microsoft.com/office/drawing/2014/main" id="{67B37795-8E7C-CC09-2CEB-C007B28683E5}"/>
              </a:ext>
            </a:extLst>
          </p:cNvPr>
          <p:cNvSpPr>
            <a:spLocks noChangeArrowheads="1"/>
          </p:cNvSpPr>
          <p:nvPr/>
        </p:nvSpPr>
        <p:spPr bwMode="auto">
          <a:xfrm>
            <a:off x="442401" y="1081500"/>
            <a:ext cx="105317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Regression of county-level standardized test scores on hurricane exposure and covariates, state-specific results</a:t>
            </a:r>
            <a:endParaRPr kumimoji="0" lang="en-US" altLang="zh-CN"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77409DFA-19B9-301F-A206-285466F467E0}"/>
              </a:ext>
            </a:extLst>
          </p:cNvPr>
          <p:cNvSpPr txBox="1"/>
          <p:nvPr/>
        </p:nvSpPr>
        <p:spPr>
          <a:xfrm>
            <a:off x="2459589" y="5430152"/>
            <a:ext cx="2989921" cy="307777"/>
          </a:xfrm>
          <a:prstGeom prst="rect">
            <a:avLst/>
          </a:prstGeom>
          <a:noFill/>
        </p:spPr>
        <p:txBody>
          <a:bodyPr wrap="none" rtlCol="0">
            <a:spAutoFit/>
          </a:bodyPr>
          <a:lstStyle/>
          <a:p>
            <a:r>
              <a:rPr lang="en-US" sz="1400" kern="0" dirty="0">
                <a:effectLst/>
                <a:ea typeface="Times New Roman" panose="02020603050405020304" pitchFamily="18" charset="0"/>
              </a:rPr>
              <a:t>Note: LL = lower limit, UL = upper limit</a:t>
            </a:r>
            <a:endParaRPr lang="en-US" sz="1400" dirty="0"/>
          </a:p>
        </p:txBody>
      </p:sp>
    </p:spTree>
    <p:extLst>
      <p:ext uri="{BB962C8B-B14F-4D97-AF65-F5344CB8AC3E}">
        <p14:creationId xmlns:p14="http://schemas.microsoft.com/office/powerpoint/2010/main" val="870097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11</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1" y="162632"/>
            <a:ext cx="881980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Effect modification by cohort race/ethnicity</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5A77983-ED11-74FD-B1C6-A691526665DF}"/>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16C24211-C472-CB08-2C8B-E728598DB86B}"/>
              </a:ext>
            </a:extLst>
          </p:cNvPr>
          <p:cNvGraphicFramePr>
            <a:graphicFrameLocks noGrp="1"/>
          </p:cNvGraphicFramePr>
          <p:nvPr>
            <p:extLst>
              <p:ext uri="{D42A27DB-BD31-4B8C-83A1-F6EECF244321}">
                <p14:modId xmlns:p14="http://schemas.microsoft.com/office/powerpoint/2010/main" val="712199868"/>
              </p:ext>
            </p:extLst>
          </p:nvPr>
        </p:nvGraphicFramePr>
        <p:xfrm>
          <a:off x="2051554" y="2809251"/>
          <a:ext cx="7887230" cy="1239498"/>
        </p:xfrm>
        <a:graphic>
          <a:graphicData uri="http://schemas.openxmlformats.org/drawingml/2006/table">
            <a:tbl>
              <a:tblPr firstRow="1" firstCol="1" bandRow="1">
                <a:tableStyleId>{5C22544A-7EE6-4342-B048-85BDC9FD1C3A}</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a:effectLst/>
                        <a:latin typeface="Calibri" panose="020F0502020204030204" pitchFamily="34"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Math: β (95% </a:t>
                      </a:r>
                      <a:r>
                        <a:rPr lang="en-US" sz="1700" kern="100" dirty="0" err="1">
                          <a:effectLst/>
                        </a:rPr>
                        <a:t>CrI</a:t>
                      </a:r>
                      <a:r>
                        <a:rPr lang="en-US" sz="17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700" kern="100">
                          <a:effectLst/>
                        </a:rPr>
                        <a:t>Tertile 1</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7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-0.06 (-0.46, 0.35)</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-0.10 (-0.45, 0.26)</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7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-0.01 (-0.41, 0.39)</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-0.04 (-0.39, 0.31)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2083919049"/>
                  </a:ext>
                </a:extLst>
              </a:tr>
            </a:tbl>
          </a:graphicData>
        </a:graphic>
      </p:graphicFrame>
      <p:sp>
        <p:nvSpPr>
          <p:cNvPr id="5" name="TextBox 4">
            <a:extLst>
              <a:ext uri="{FF2B5EF4-FFF2-40B4-BE49-F238E27FC236}">
                <a16:creationId xmlns:a16="http://schemas.microsoft.com/office/drawing/2014/main" id="{7F2DA541-82D9-1DCC-80A2-B0D93889DE85}"/>
              </a:ext>
            </a:extLst>
          </p:cNvPr>
          <p:cNvSpPr txBox="1"/>
          <p:nvPr/>
        </p:nvSpPr>
        <p:spPr>
          <a:xfrm>
            <a:off x="420022" y="2246581"/>
            <a:ext cx="10576485"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grade cohor</a:t>
            </a:r>
            <a:r>
              <a:rPr lang="en-US" dirty="0">
                <a:solidFill>
                  <a:srgbClr val="000000"/>
                </a:solidFill>
                <a:ea typeface="Times New Roman" panose="02020603050405020304" pitchFamily="18" charset="0"/>
              </a:rPr>
              <a:t>t </a:t>
            </a:r>
            <a:r>
              <a:rPr lang="en-US" sz="1800" dirty="0">
                <a:solidFill>
                  <a:srgbClr val="000000"/>
                </a:solidFill>
                <a:effectLst/>
                <a:ea typeface="Times New Roman" panose="02020603050405020304" pitchFamily="18" charset="0"/>
              </a:rPr>
              <a:t>race/</a:t>
            </a:r>
            <a:r>
              <a:rPr lang="en-US" sz="1800" dirty="0" err="1">
                <a:solidFill>
                  <a:srgbClr val="000000"/>
                </a:solidFill>
                <a:effectLst/>
                <a:ea typeface="Times New Roman" panose="02020603050405020304" pitchFamily="18" charset="0"/>
              </a:rPr>
              <a:t>ethnicity</a:t>
            </a:r>
            <a:r>
              <a:rPr lang="en-US" sz="1800" baseline="30000" dirty="0" err="1">
                <a:solidFill>
                  <a:srgbClr val="000000"/>
                </a:solidFill>
                <a:effectLst/>
                <a:ea typeface="Times New Roman" panose="02020603050405020304" pitchFamily="18" charset="0"/>
              </a:rPr>
              <a:t>a</a:t>
            </a:r>
            <a:r>
              <a:rPr lang="en-US" sz="1800" dirty="0">
                <a:solidFill>
                  <a:srgbClr val="000000"/>
                </a:solidFill>
                <a:effectLst/>
                <a:ea typeface="Times New Roman" panose="02020603050405020304" pitchFamily="18" charset="0"/>
              </a:rPr>
              <a:t>: hurricane coefficient/interaction term coefficients</a:t>
            </a:r>
            <a:endParaRPr lang="en-US" sz="1800" dirty="0">
              <a:effectLst/>
              <a:ea typeface="Times New Roman" panose="02020603050405020304" pitchFamily="18" charset="0"/>
            </a:endParaRPr>
          </a:p>
        </p:txBody>
      </p:sp>
      <p:sp>
        <p:nvSpPr>
          <p:cNvPr id="8" name="TextBox 7">
            <a:extLst>
              <a:ext uri="{FF2B5EF4-FFF2-40B4-BE49-F238E27FC236}">
                <a16:creationId xmlns:a16="http://schemas.microsoft.com/office/drawing/2014/main" id="{BA8A2544-8B76-4930-749A-AE6294F87294}"/>
              </a:ext>
            </a:extLst>
          </p:cNvPr>
          <p:cNvSpPr txBox="1"/>
          <p:nvPr/>
        </p:nvSpPr>
        <p:spPr>
          <a:xfrm>
            <a:off x="1595437" y="4123556"/>
            <a:ext cx="5489773" cy="307777"/>
          </a:xfrm>
          <a:prstGeom prst="rect">
            <a:avLst/>
          </a:prstGeom>
          <a:noFill/>
        </p:spPr>
        <p:txBody>
          <a:bodyPr wrap="none" rtlCol="0">
            <a:spAutoFit/>
          </a:bodyPr>
          <a:lstStyle/>
          <a:p>
            <a:r>
              <a:rPr lang="en-US" sz="1400" dirty="0">
                <a:effectLst/>
                <a:ea typeface="Times New Roman" panose="02020603050405020304" pitchFamily="18" charset="0"/>
              </a:rPr>
              <a:t>a) Percentage of Black, Hispanic/Latinx, and Native American students</a:t>
            </a:r>
          </a:p>
        </p:txBody>
      </p:sp>
    </p:spTree>
    <p:extLst>
      <p:ext uri="{BB962C8B-B14F-4D97-AF65-F5344CB8AC3E}">
        <p14:creationId xmlns:p14="http://schemas.microsoft.com/office/powerpoint/2010/main" val="3387307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12</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8570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solidFill>
                  <a:schemeClr val="bg1"/>
                </a:solidFill>
                <a:cs typeface="Arial" panose="020B0604020202020204" pitchFamily="34" charset="0"/>
              </a:rPr>
              <a:t>Results: Effect modification by county poverty rate</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14846D6-0CA7-B75B-3B22-F572E633C339}"/>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3" name="Table 2">
            <a:extLst>
              <a:ext uri="{FF2B5EF4-FFF2-40B4-BE49-F238E27FC236}">
                <a16:creationId xmlns:a16="http://schemas.microsoft.com/office/drawing/2014/main" id="{9AA30715-269D-F7B3-528A-8FB177F97863}"/>
              </a:ext>
            </a:extLst>
          </p:cNvPr>
          <p:cNvGraphicFramePr>
            <a:graphicFrameLocks noGrp="1"/>
          </p:cNvGraphicFramePr>
          <p:nvPr>
            <p:extLst>
              <p:ext uri="{D42A27DB-BD31-4B8C-83A1-F6EECF244321}">
                <p14:modId xmlns:p14="http://schemas.microsoft.com/office/powerpoint/2010/main" val="2086134696"/>
              </p:ext>
            </p:extLst>
          </p:nvPr>
        </p:nvGraphicFramePr>
        <p:xfrm>
          <a:off x="2051554" y="2802467"/>
          <a:ext cx="8088890" cy="1253066"/>
        </p:xfrm>
        <a:graphic>
          <a:graphicData uri="http://schemas.openxmlformats.org/drawingml/2006/table">
            <a:tbl>
              <a:tblPr firstRow="1" firstCol="1" bandRow="1">
                <a:tableStyleId>{5C22544A-7EE6-4342-B048-85BDC9FD1C3A}</a:tableStyleId>
              </a:tblPr>
              <a:tblGrid>
                <a:gridCol w="1601085">
                  <a:extLst>
                    <a:ext uri="{9D8B030D-6E8A-4147-A177-3AD203B41FA5}">
                      <a16:colId xmlns:a16="http://schemas.microsoft.com/office/drawing/2014/main" val="2865632862"/>
                    </a:ext>
                  </a:extLst>
                </a:gridCol>
                <a:gridCol w="2860285">
                  <a:extLst>
                    <a:ext uri="{9D8B030D-6E8A-4147-A177-3AD203B41FA5}">
                      <a16:colId xmlns:a16="http://schemas.microsoft.com/office/drawing/2014/main" val="3853620987"/>
                    </a:ext>
                  </a:extLst>
                </a:gridCol>
                <a:gridCol w="3627520">
                  <a:extLst>
                    <a:ext uri="{9D8B030D-6E8A-4147-A177-3AD203B41FA5}">
                      <a16:colId xmlns:a16="http://schemas.microsoft.com/office/drawing/2014/main" val="2171437196"/>
                    </a:ext>
                  </a:extLst>
                </a:gridCol>
              </a:tblGrid>
              <a:tr h="298349">
                <a:tc>
                  <a:txBody>
                    <a:bodyPr/>
                    <a:lstStyle/>
                    <a:p>
                      <a:pPr algn="l"/>
                      <a:endParaRPr lang="en-US" sz="1900" kern="100">
                        <a:effectLst/>
                        <a:latin typeface="Calibri" panose="020F0502020204030204" pitchFamily="34"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Math: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073720992"/>
                  </a:ext>
                </a:extLst>
              </a:tr>
              <a:tr h="318239">
                <a:tc>
                  <a:txBody>
                    <a:bodyPr/>
                    <a:lstStyle/>
                    <a:p>
                      <a:pPr marL="0" marR="0" algn="ctr">
                        <a:spcBef>
                          <a:spcPts val="0"/>
                        </a:spcBef>
                        <a:spcAft>
                          <a:spcPts val="0"/>
                        </a:spcAft>
                      </a:pPr>
                      <a:r>
                        <a:rPr lang="en-US" sz="1800" kern="100" dirty="0" err="1">
                          <a:effectLst/>
                        </a:rPr>
                        <a:t>Tertile</a:t>
                      </a:r>
                      <a:r>
                        <a:rPr lang="en-US" sz="1800" kern="100" dirty="0">
                          <a:effectLst/>
                        </a:rPr>
                        <a:t> 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118683941"/>
                  </a:ext>
                </a:extLst>
              </a:tr>
              <a:tr h="318239">
                <a:tc>
                  <a:txBody>
                    <a:bodyPr/>
                    <a:lstStyle/>
                    <a:p>
                      <a:pPr marL="0" marR="0" algn="ctr">
                        <a:spcBef>
                          <a:spcPts val="0"/>
                        </a:spcBef>
                        <a:spcAft>
                          <a:spcPts val="0"/>
                        </a:spcAft>
                      </a:pPr>
                      <a:r>
                        <a:rPr lang="en-US" sz="18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-0.09 (-0.20, 0.02)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-0.12 (-0.21, -0.03)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21502896"/>
                  </a:ext>
                </a:extLst>
              </a:tr>
              <a:tr h="318239">
                <a:tc>
                  <a:txBody>
                    <a:bodyPr/>
                    <a:lstStyle/>
                    <a:p>
                      <a:pPr marL="0" marR="0" algn="ctr">
                        <a:spcBef>
                          <a:spcPts val="0"/>
                        </a:spcBef>
                        <a:spcAft>
                          <a:spcPts val="0"/>
                        </a:spcAft>
                      </a:pPr>
                      <a:r>
                        <a:rPr lang="en-US" sz="18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-0.08 (-0.20, 0.03)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-0.04 (-0.14, 0.06)</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89016609"/>
                  </a:ext>
                </a:extLst>
              </a:tr>
            </a:tbl>
          </a:graphicData>
        </a:graphic>
      </p:graphicFrame>
      <p:sp>
        <p:nvSpPr>
          <p:cNvPr id="4" name="TextBox 3">
            <a:extLst>
              <a:ext uri="{FF2B5EF4-FFF2-40B4-BE49-F238E27FC236}">
                <a16:creationId xmlns:a16="http://schemas.microsoft.com/office/drawing/2014/main" id="{55239836-81EE-7248-C1F8-0DE9657D95FC}"/>
              </a:ext>
            </a:extLst>
          </p:cNvPr>
          <p:cNvSpPr txBox="1"/>
          <p:nvPr/>
        </p:nvSpPr>
        <p:spPr>
          <a:xfrm>
            <a:off x="1202704" y="2331031"/>
            <a:ext cx="9786590"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county poverty rate: hurricane coefficient/interaction term coefficients</a:t>
            </a:r>
            <a:endParaRPr lang="en-US" sz="1800" dirty="0">
              <a:effectLst/>
              <a:ea typeface="Times New Roman" panose="02020603050405020304" pitchFamily="18" charset="0"/>
            </a:endParaRPr>
          </a:p>
        </p:txBody>
      </p:sp>
    </p:spTree>
    <p:extLst>
      <p:ext uri="{BB962C8B-B14F-4D97-AF65-F5344CB8AC3E}">
        <p14:creationId xmlns:p14="http://schemas.microsoft.com/office/powerpoint/2010/main" val="948293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association between hurricanes and standardized test scores only observed in some states</a:t>
            </a:r>
          </a:p>
          <a:p>
            <a:pPr lvl="1"/>
            <a:r>
              <a:rPr lang="en-GB" sz="1600" dirty="0">
                <a:solidFill>
                  <a:srgbClr val="000000"/>
                </a:solidFill>
              </a:rPr>
              <a:t>North Carolina (math)</a:t>
            </a:r>
          </a:p>
          <a:p>
            <a:pPr lvl="1"/>
            <a:r>
              <a:rPr lang="en-GB" sz="1600" dirty="0">
                <a:solidFill>
                  <a:srgbClr val="000000"/>
                </a:solidFill>
              </a:rPr>
              <a:t>Texas (RLA)</a:t>
            </a:r>
          </a:p>
          <a:p>
            <a:pPr lvl="1"/>
            <a:r>
              <a:rPr lang="en-GB" sz="1600" dirty="0">
                <a:solidFill>
                  <a:srgbClr val="000000"/>
                </a:solidFill>
              </a:rPr>
              <a:t>Florida (positive)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endParaRPr lang="en-GB" sz="2000" dirty="0">
              <a:solidFill>
                <a:srgbClr val="000000"/>
              </a:solidFill>
            </a:endParaRPr>
          </a:p>
          <a:p>
            <a:r>
              <a:rPr lang="en-GB" sz="2000" dirty="0">
                <a:solidFill>
                  <a:srgbClr val="000000"/>
                </a:solidFill>
              </a:rPr>
              <a:t>Next steps</a:t>
            </a:r>
          </a:p>
          <a:p>
            <a:pPr lvl="1"/>
            <a:r>
              <a:rPr lang="en-GB" sz="1600" dirty="0">
                <a:solidFill>
                  <a:srgbClr val="000000"/>
                </a:solidFill>
              </a:rPr>
              <a:t>Evaluate all tropical cyclones in addition to hurricanes</a:t>
            </a:r>
          </a:p>
          <a:p>
            <a:pPr lvl="1"/>
            <a:r>
              <a:rPr lang="en-GB" sz="1600" dirty="0" err="1">
                <a:solidFill>
                  <a:srgbClr val="000000"/>
                </a:solidFill>
              </a:rPr>
              <a:t>Analyze</a:t>
            </a:r>
            <a:r>
              <a:rPr lang="en-GB" sz="1600" dirty="0">
                <a:solidFill>
                  <a:srgbClr val="000000"/>
                </a:solidFill>
              </a:rPr>
              <a:t> lagged effects of fall hurricane season on following spring testing</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13</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1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dirty="0" err="1"/>
              <a:t>Marianthi</a:t>
            </a:r>
            <a:r>
              <a:rPr lang="en-GB" sz="1800" dirty="0"/>
              <a:t>-Anna </a:t>
            </a:r>
            <a:r>
              <a:rPr lang="en-GB" sz="1800" dirty="0" err="1"/>
              <a:t>Kioumourtzoglou</a:t>
            </a:r>
            <a:r>
              <a:rPr lang="en-GB" sz="1800" dirty="0"/>
              <a:t>,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14</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61400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Tree>
    <p:extLst>
      <p:ext uri="{BB962C8B-B14F-4D97-AF65-F5344CB8AC3E}">
        <p14:creationId xmlns:p14="http://schemas.microsoft.com/office/powerpoint/2010/main" val="2975605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5"/>
          <a:srcRect l="734" r="734"/>
          <a:stretch/>
        </p:blipFill>
        <p:spPr>
          <a:xfrm>
            <a:off x="5862807" y="1479751"/>
            <a:ext cx="6297776" cy="4522033"/>
          </a:xfrm>
          <a:prstGeom prst="rect">
            <a:avLst/>
          </a:prstGeom>
        </p:spPr>
      </p:pic>
      <p:sp>
        <p:nvSpPr>
          <p:cNvPr id="20" name="Parks et al">
            <a:extLst>
              <a:ext uri="{FF2B5EF4-FFF2-40B4-BE49-F238E27FC236}">
                <a16:creationId xmlns:a16="http://schemas.microsoft.com/office/drawing/2014/main" id="{E8B6889B-AFEA-C640-868F-F4E4CDEDEB26}"/>
              </a:ext>
            </a:extLst>
          </p:cNvPr>
          <p:cNvSpPr txBox="1"/>
          <p:nvPr/>
        </p:nvSpPr>
        <p:spPr>
          <a:xfrm>
            <a:off x="8129841" y="6495350"/>
            <a:ext cx="3729644" cy="338554"/>
          </a:xfrm>
          <a:prstGeom prst="rect">
            <a:avLst/>
          </a:prstGeom>
          <a:noFill/>
        </p:spPr>
        <p:txBody>
          <a:bodyPr wrap="square" rtlCol="0">
            <a:spAutoFit/>
          </a:bodyPr>
          <a:lstStyle/>
          <a:p>
            <a:r>
              <a:rPr lang="en-US" sz="1600" dirty="0">
                <a:solidFill>
                  <a:srgbClr val="000000"/>
                </a:solidFill>
              </a:rPr>
              <a:t>Parks et al., </a:t>
            </a:r>
            <a:r>
              <a:rPr lang="en-US" sz="1600" i="1" dirty="0">
                <a:solidFill>
                  <a:srgbClr val="000000"/>
                </a:solidFill>
              </a:rPr>
              <a:t>Nature Communications</a:t>
            </a:r>
            <a:r>
              <a:rPr lang="en-US" sz="1600" dirty="0">
                <a:solidFill>
                  <a:srgbClr val="000000"/>
                </a:solidFill>
              </a:rPr>
              <a:t>, 2021</a:t>
            </a: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7"/>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sp>
        <p:nvSpPr>
          <p:cNvPr id="25" name="Title Parks">
            <a:extLst>
              <a:ext uri="{FF2B5EF4-FFF2-40B4-BE49-F238E27FC236}">
                <a16:creationId xmlns:a16="http://schemas.microsoft.com/office/drawing/2014/main" id="{3810421C-873A-AE42-8C86-5164F9214902}"/>
              </a:ext>
            </a:extLst>
          </p:cNvPr>
          <p:cNvSpPr/>
          <p:nvPr/>
        </p:nvSpPr>
        <p:spPr>
          <a:xfrm>
            <a:off x="6715997" y="1021717"/>
            <a:ext cx="4591396" cy="646331"/>
          </a:xfrm>
          <a:prstGeom prst="rect">
            <a:avLst/>
          </a:prstGeom>
        </p:spPr>
        <p:txBody>
          <a:bodyPr wrap="square">
            <a:spAutoFit/>
          </a:bodyPr>
          <a:lstStyle/>
          <a:p>
            <a:pPr algn="ctr"/>
            <a:r>
              <a:rPr lang="en-US" dirty="0">
                <a:cs typeface="Arial" panose="020B0604020202020204" pitchFamily="34" charset="0"/>
              </a:rPr>
              <a:t>Percentage change in hospitalization rates on days after tropical cyclone exposure</a:t>
            </a:r>
            <a:endParaRPr lang="en-US" sz="2000" dirty="0">
              <a:solidFill>
                <a:schemeClr val="bg1"/>
              </a:solidFill>
              <a:cs typeface="Arial" panose="020B0604020202020204" pitchFamily="34" charset="0"/>
            </a:endParaRPr>
          </a:p>
        </p:txBody>
      </p:sp>
    </p:spTree>
    <p:extLst>
      <p:ext uri="{BB962C8B-B14F-4D97-AF65-F5344CB8AC3E}">
        <p14:creationId xmlns:p14="http://schemas.microsoft.com/office/powerpoint/2010/main" val="2152752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par>
                                <p:cTn id="89" presetID="1" presetClass="entr" presetSubtype="0" fill="hold" grpId="0" nodeType="withEffect">
                                  <p:stCondLst>
                                    <p:cond delay="0"/>
                                  </p:stCondLst>
                                  <p:childTnLst>
                                    <p:set>
                                      <p:cBhvr>
                                        <p:cTn id="90" dur="1" fill="hold">
                                          <p:stCondLst>
                                            <p:cond delay="0"/>
                                          </p:stCondLst>
                                        </p:cTn>
                                        <p:tgtEl>
                                          <p:spTgt spid="25"/>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nodeType="clickEffect">
                                  <p:stCondLst>
                                    <p:cond delay="0"/>
                                  </p:stCondLst>
                                  <p:childTnLst>
                                    <p:set>
                                      <p:cBhvr>
                                        <p:cTn id="102"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xit" presetSubtype="0" fill="hold" nodeType="clickEffect">
                                  <p:stCondLst>
                                    <p:cond delay="0"/>
                                  </p:stCondLst>
                                  <p:childTnLst>
                                    <p:set>
                                      <p:cBhvr>
                                        <p:cTn id="106" dur="1" fill="hold">
                                          <p:stCondLst>
                                            <p:cond delay="0"/>
                                          </p:stCondLst>
                                        </p:cTn>
                                        <p:tgtEl>
                                          <p:spTgt spid="19"/>
                                        </p:tgtEl>
                                        <p:attrNameLst>
                                          <p:attrName>style.visibility</p:attrName>
                                        </p:attrNameLst>
                                      </p:cBhvr>
                                      <p:to>
                                        <p:strVal val="hidden"/>
                                      </p:to>
                                    </p:set>
                                  </p:childTnLst>
                                </p:cTn>
                              </p:par>
                              <p:par>
                                <p:cTn id="107" presetID="1" presetClass="exit" presetSubtype="0" fill="hold" grpId="1" nodeType="withEffect">
                                  <p:stCondLst>
                                    <p:cond delay="0"/>
                                  </p:stCondLst>
                                  <p:childTnLst>
                                    <p:set>
                                      <p:cBhvr>
                                        <p:cTn id="108" dur="1" fill="hold">
                                          <p:stCondLst>
                                            <p:cond delay="0"/>
                                          </p:stCondLst>
                                        </p:cTn>
                                        <p:tgtEl>
                                          <p:spTgt spid="25"/>
                                        </p:tgtEl>
                                        <p:attrNameLst>
                                          <p:attrName>style.visibility</p:attrName>
                                        </p:attrNameLst>
                                      </p:cBhvr>
                                      <p:to>
                                        <p:strVal val="hidden"/>
                                      </p:to>
                                    </p:set>
                                  </p:childTnLst>
                                </p:cTn>
                              </p:par>
                              <p:par>
                                <p:cTn id="109" presetID="1" presetClass="entr" presetSubtype="0" fill="hold" nodeType="withEffect">
                                  <p:stCondLst>
                                    <p:cond delay="0"/>
                                  </p:stCondLst>
                                  <p:childTnLst>
                                    <p:set>
                                      <p:cBhvr>
                                        <p:cTn id="110" dur="1" fill="hold">
                                          <p:stCondLst>
                                            <p:cond delay="0"/>
                                          </p:stCondLst>
                                        </p:cTn>
                                        <p:tgtEl>
                                          <p:spTgt spid="1030"/>
                                        </p:tgtEl>
                                        <p:attrNameLst>
                                          <p:attrName>style.visibility</p:attrName>
                                        </p:attrNameLst>
                                      </p:cBhvr>
                                      <p:to>
                                        <p:strVal val="visible"/>
                                      </p:to>
                                    </p:set>
                                  </p:childTnLst>
                                </p:cTn>
                              </p:par>
                              <p:par>
                                <p:cTn id="111" presetID="1" presetClass="exit" presetSubtype="0" fill="hold" grpId="1" nodeType="withEffect">
                                  <p:stCondLst>
                                    <p:cond delay="0"/>
                                  </p:stCondLst>
                                  <p:childTnLst>
                                    <p:set>
                                      <p:cBhvr>
                                        <p:cTn id="112" dur="1" fill="hold">
                                          <p:stCondLst>
                                            <p:cond delay="0"/>
                                          </p:stCondLst>
                                        </p:cTn>
                                        <p:tgtEl>
                                          <p:spTgt spid="20"/>
                                        </p:tgtEl>
                                        <p:attrNameLst>
                                          <p:attrName>style.visibility</p:attrName>
                                        </p:attrNameLst>
                                      </p:cBhvr>
                                      <p:to>
                                        <p:strVal val="hidden"/>
                                      </p:to>
                                    </p:set>
                                  </p:childTnLst>
                                </p:cTn>
                              </p:par>
                              <p:par>
                                <p:cTn id="113" presetID="1" presetClass="entr" presetSubtype="0" fill="hold" grpId="0" nodeType="withEffect">
                                  <p:stCondLst>
                                    <p:cond delay="0"/>
                                  </p:stCondLst>
                                  <p:childTnLst>
                                    <p:set>
                                      <p:cBhvr>
                                        <p:cTn id="114" dur="1" fill="hold">
                                          <p:stCondLst>
                                            <p:cond delay="0"/>
                                          </p:stCondLst>
                                        </p:cTn>
                                        <p:tgtEl>
                                          <p:spTgt spid="24"/>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nodeType="clickEffect">
                                  <p:stCondLst>
                                    <p:cond delay="0"/>
                                  </p:stCondLst>
                                  <p:childTnLst>
                                    <p:set>
                                      <p:cBhvr>
                                        <p:cTn id="126"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20" grpId="0"/>
      <p:bldP spid="20" grpId="1"/>
      <p:bldP spid="24" grpId="0"/>
      <p:bldP spid="16" grpId="0"/>
      <p:bldP spid="16" grpId="1"/>
      <p:bldP spid="26" grpId="0"/>
      <p:bldP spid="26" grpId="1"/>
      <p:bldP spid="14" grpId="0"/>
      <p:bldP spid="14" grpId="1"/>
      <p:bldP spid="2" grpId="0"/>
      <p:bldP spid="2" grpId="1"/>
      <p:bldP spid="21" grpId="0"/>
      <p:bldP spid="21" grpId="1"/>
      <p:bldP spid="25" grpId="0"/>
      <p:bldP spid="25"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609600" y="1340768"/>
            <a:ext cx="5120640" cy="5199881"/>
          </a:xfrm>
        </p:spPr>
        <p:txBody>
          <a:bodyPr>
            <a:normAutofit fontScale="92500" lnSpcReduction="2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pic>
        <p:nvPicPr>
          <p:cNvPr id="6" name="Picture 5" descr="A map of the united states with blue lines&#10;&#10;Description automatically generated with low confidence">
            <a:extLst>
              <a:ext uri="{FF2B5EF4-FFF2-40B4-BE49-F238E27FC236}">
                <a16:creationId xmlns:a16="http://schemas.microsoft.com/office/drawing/2014/main" id="{2EE56023-66B0-5310-6C5F-04C138CE7A14}"/>
              </a:ext>
            </a:extLst>
          </p:cNvPr>
          <p:cNvPicPr>
            <a:picLocks noChangeAspect="1"/>
          </p:cNvPicPr>
          <p:nvPr/>
        </p:nvPicPr>
        <p:blipFill>
          <a:blip r:embed="rId3"/>
          <a:stretch>
            <a:fillRect/>
          </a:stretch>
        </p:blipFill>
        <p:spPr>
          <a:xfrm>
            <a:off x="6096001" y="700064"/>
            <a:ext cx="5811078" cy="5828322"/>
          </a:xfrm>
          <a:prstGeom prst="rect">
            <a:avLst/>
          </a:prstGeom>
        </p:spPr>
      </p:pic>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2ED199-AD9A-50CE-0E5F-60EB44FD1DC8}"/>
              </a:ext>
            </a:extLst>
          </p:cNvPr>
          <p:cNvPicPr>
            <a:picLocks noChangeAspect="1"/>
          </p:cNvPicPr>
          <p:nvPr/>
        </p:nvPicPr>
        <p:blipFill rotWithShape="1">
          <a:blip r:embed="rId3"/>
          <a:srcRect l="16618" r="17820"/>
          <a:stretch/>
        </p:blipFill>
        <p:spPr>
          <a:xfrm>
            <a:off x="6857999" y="1149777"/>
            <a:ext cx="5095703" cy="5498903"/>
          </a:xfrm>
          <a:prstGeom prst="rect">
            <a:avLst/>
          </a:prstGeom>
        </p:spPr>
      </p:pic>
      <p:sp>
        <p:nvSpPr>
          <p:cNvPr id="3" name="Content Placeholder 2"/>
          <p:cNvSpPr>
            <a:spLocks noGrp="1"/>
          </p:cNvSpPr>
          <p:nvPr>
            <p:ph idx="4294967295"/>
          </p:nvPr>
        </p:nvSpPr>
        <p:spPr>
          <a:xfrm>
            <a:off x="609600" y="1299289"/>
            <a:ext cx="6248400" cy="5199881"/>
          </a:xfrm>
        </p:spPr>
        <p:txBody>
          <a:bodyPr>
            <a:normAutofit fontScale="85000" lnSpcReduction="2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a:p>
            <a:pPr lvl="2"/>
            <a:endParaRPr lang="en-GB" dirty="0">
              <a:solidFill>
                <a:srgbClr val="000000"/>
              </a:solidFill>
            </a:endParaRPr>
          </a:p>
          <a:p>
            <a:pPr lvl="2"/>
            <a:endParaRPr lang="en-GB" dirty="0">
              <a:solidFill>
                <a:srgbClr val="000000"/>
              </a:solidFill>
            </a:endParaRP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2" name="TextBox 1">
            <a:extLst>
              <a:ext uri="{FF2B5EF4-FFF2-40B4-BE49-F238E27FC236}">
                <a16:creationId xmlns:a16="http://schemas.microsoft.com/office/drawing/2014/main" id="{3C229103-0F8F-5141-F1B7-01E48D9892EA}"/>
              </a:ext>
            </a:extLst>
          </p:cNvPr>
          <p:cNvSpPr txBox="1"/>
          <p:nvPr/>
        </p:nvSpPr>
        <p:spPr>
          <a:xfrm>
            <a:off x="8214531" y="1299289"/>
            <a:ext cx="2382640" cy="369332"/>
          </a:xfrm>
          <a:prstGeom prst="rect">
            <a:avLst/>
          </a:prstGeom>
          <a:noFill/>
        </p:spPr>
        <p:txBody>
          <a:bodyPr wrap="none" rtlCol="0">
            <a:spAutoFit/>
          </a:bodyPr>
          <a:lstStyle/>
          <a:p>
            <a:r>
              <a:rPr lang="en-US" dirty="0"/>
              <a:t>County poverty </a:t>
            </a:r>
            <a:r>
              <a:rPr lang="en-US" dirty="0" err="1"/>
              <a:t>tertiles</a:t>
            </a:r>
            <a:endParaRPr lang="en-US" dirty="0"/>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9</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4148051"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National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AEB6DAD-F9FD-1E5E-C4EA-5066E82C16B2}"/>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3" name="TextBox 2">
            <a:extLst>
              <a:ext uri="{FF2B5EF4-FFF2-40B4-BE49-F238E27FC236}">
                <a16:creationId xmlns:a16="http://schemas.microsoft.com/office/drawing/2014/main" id="{F95146B2-4E91-77BF-91D4-2BBF872063DC}"/>
              </a:ext>
            </a:extLst>
          </p:cNvPr>
          <p:cNvSpPr txBox="1"/>
          <p:nvPr/>
        </p:nvSpPr>
        <p:spPr>
          <a:xfrm>
            <a:off x="668264" y="896112"/>
            <a:ext cx="9652001" cy="369332"/>
          </a:xfrm>
          <a:prstGeom prst="rect">
            <a:avLst/>
          </a:prstGeom>
          <a:noFill/>
        </p:spPr>
        <p:txBody>
          <a:bodyPr wrap="none" rtlCol="0">
            <a:spAutoFit/>
          </a:bodyPr>
          <a:lstStyle/>
          <a:p>
            <a:r>
              <a:rPr lang="en-US" sz="1800" kern="0" dirty="0">
                <a:solidFill>
                  <a:srgbClr val="000000"/>
                </a:solidFill>
                <a:effectLst/>
                <a:ea typeface="Times New Roman" panose="02020603050405020304" pitchFamily="18" charset="0"/>
              </a:rPr>
              <a:t>Full regression results of county-level standardized test scores on hurricane exposure and covariates</a:t>
            </a:r>
            <a:r>
              <a:rPr lang="en-US" dirty="0">
                <a:effectLst/>
              </a:rPr>
              <a:t> </a:t>
            </a:r>
            <a:endParaRPr lang="en-US" dirty="0"/>
          </a:p>
        </p:txBody>
      </p:sp>
      <p:graphicFrame>
        <p:nvGraphicFramePr>
          <p:cNvPr id="5" name="Table 4">
            <a:extLst>
              <a:ext uri="{FF2B5EF4-FFF2-40B4-BE49-F238E27FC236}">
                <a16:creationId xmlns:a16="http://schemas.microsoft.com/office/drawing/2014/main" id="{ECDA4C64-8349-A5C1-4DE9-12084FCA3D79}"/>
              </a:ext>
            </a:extLst>
          </p:cNvPr>
          <p:cNvGraphicFramePr>
            <a:graphicFrameLocks noGrp="1"/>
          </p:cNvGraphicFramePr>
          <p:nvPr>
            <p:extLst>
              <p:ext uri="{D42A27DB-BD31-4B8C-83A1-F6EECF244321}">
                <p14:modId xmlns:p14="http://schemas.microsoft.com/office/powerpoint/2010/main" val="4101891964"/>
              </p:ext>
            </p:extLst>
          </p:nvPr>
        </p:nvGraphicFramePr>
        <p:xfrm>
          <a:off x="3264669" y="1408229"/>
          <a:ext cx="5662661" cy="4986493"/>
        </p:xfrm>
        <a:graphic>
          <a:graphicData uri="http://schemas.openxmlformats.org/drawingml/2006/table">
            <a:tbl>
              <a:tblPr firstRow="1" firstCol="1" bandRow="1">
                <a:tableStyleId>{5C22544A-7EE6-4342-B048-85BDC9FD1C3A}</a:tableStyleId>
              </a:tblPr>
              <a:tblGrid>
                <a:gridCol w="1661047">
                  <a:extLst>
                    <a:ext uri="{9D8B030D-6E8A-4147-A177-3AD203B41FA5}">
                      <a16:colId xmlns:a16="http://schemas.microsoft.com/office/drawing/2014/main" val="1248529547"/>
                    </a:ext>
                  </a:extLst>
                </a:gridCol>
                <a:gridCol w="2038558">
                  <a:extLst>
                    <a:ext uri="{9D8B030D-6E8A-4147-A177-3AD203B41FA5}">
                      <a16:colId xmlns:a16="http://schemas.microsoft.com/office/drawing/2014/main" val="326564408"/>
                    </a:ext>
                  </a:extLst>
                </a:gridCol>
                <a:gridCol w="1963056">
                  <a:extLst>
                    <a:ext uri="{9D8B030D-6E8A-4147-A177-3AD203B41FA5}">
                      <a16:colId xmlns:a16="http://schemas.microsoft.com/office/drawing/2014/main" val="4002114429"/>
                    </a:ext>
                  </a:extLst>
                </a:gridCol>
              </a:tblGrid>
              <a:tr h="241606">
                <a:tc>
                  <a:txBody>
                    <a:bodyPr/>
                    <a:lstStyle/>
                    <a:p>
                      <a:pPr algn="l"/>
                      <a:endParaRPr lang="en-US" sz="1300" kern="100" dirty="0">
                        <a:effectLst/>
                        <a:latin typeface="Calibri" panose="020F0502020204030204" pitchFamily="34"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RLA: β (95% CrI)</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043236798"/>
                  </a:ext>
                </a:extLst>
              </a:tr>
              <a:tr h="442946">
                <a:tc>
                  <a:txBody>
                    <a:bodyPr/>
                    <a:lstStyle/>
                    <a:p>
                      <a:pPr marL="0" marR="0" algn="ctr">
                        <a:spcBef>
                          <a:spcPts val="0"/>
                        </a:spcBef>
                        <a:spcAft>
                          <a:spcPts val="0"/>
                        </a:spcAft>
                      </a:pPr>
                      <a:r>
                        <a:rPr lang="en-US" sz="1200" kern="100">
                          <a:effectLst/>
                        </a:rPr>
                        <a:t>Tropical cyclone exposure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0.00 (-0.05,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(-0.04,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20482763"/>
                  </a:ext>
                </a:extLst>
              </a:tr>
              <a:tr h="234895">
                <a:tc>
                  <a:txBody>
                    <a:bodyPr/>
                    <a:lstStyle/>
                    <a:p>
                      <a:pPr marL="0" marR="0" algn="ctr">
                        <a:spcBef>
                          <a:spcPts val="0"/>
                        </a:spcBef>
                        <a:spcAft>
                          <a:spcPts val="0"/>
                        </a:spcAft>
                      </a:pPr>
                      <a:r>
                        <a:rPr lang="en-US" sz="1200" kern="100">
                          <a:effectLst/>
                        </a:rPr>
                        <a:t>Native American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-1.13 (-1.95, -0.31)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-1.64 (-2.35, -0.94)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71648368"/>
                  </a:ext>
                </a:extLst>
              </a:tr>
              <a:tr h="234895">
                <a:tc>
                  <a:txBody>
                    <a:bodyPr/>
                    <a:lstStyle/>
                    <a:p>
                      <a:pPr marL="0" marR="0" algn="ctr">
                        <a:spcBef>
                          <a:spcPts val="0"/>
                        </a:spcBef>
                        <a:spcAft>
                          <a:spcPts val="0"/>
                        </a:spcAft>
                      </a:pPr>
                      <a:r>
                        <a:rPr lang="en-US" sz="1200" kern="100">
                          <a:effectLst/>
                        </a:rPr>
                        <a:t>Hispanic/Latino</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-0.97 (-1.13, -0.80)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-1.63 (-1.77, -1.49)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802742877"/>
                  </a:ext>
                </a:extLst>
              </a:tr>
              <a:tr h="234895">
                <a:tc>
                  <a:txBody>
                    <a:bodyPr/>
                    <a:lstStyle/>
                    <a:p>
                      <a:pPr marL="0" marR="0" algn="ctr">
                        <a:spcBef>
                          <a:spcPts val="0"/>
                        </a:spcBef>
                        <a:spcAft>
                          <a:spcPts val="0"/>
                        </a:spcAft>
                      </a:pPr>
                      <a:r>
                        <a:rPr lang="en-US" sz="1200" kern="100">
                          <a:effectLst/>
                        </a:rPr>
                        <a:t>Black</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-1.99 (-2.16, -1.83)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-2.25 (-2.40, -2.10)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15906691"/>
                  </a:ext>
                </a:extLst>
              </a:tr>
              <a:tr h="234895">
                <a:tc>
                  <a:txBody>
                    <a:bodyPr/>
                    <a:lstStyle/>
                    <a:p>
                      <a:pPr marL="0" marR="0" algn="ctr">
                        <a:spcBef>
                          <a:spcPts val="0"/>
                        </a:spcBef>
                        <a:spcAft>
                          <a:spcPts val="0"/>
                        </a:spcAft>
                      </a:pPr>
                      <a:r>
                        <a:rPr lang="en-US" sz="1200" kern="100">
                          <a:effectLst/>
                        </a:rPr>
                        <a:t>Free-lunch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dirty="0">
                          <a:effectLst/>
                        </a:rPr>
                        <a:t>-0.31 (-0.39, -0.24)</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0.14 (0.08, 0.20)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4374533"/>
                  </a:ext>
                </a:extLst>
              </a:tr>
              <a:tr h="442946">
                <a:tc>
                  <a:txBody>
                    <a:bodyPr/>
                    <a:lstStyle/>
                    <a:p>
                      <a:pPr marL="0" marR="0" algn="ctr">
                        <a:spcBef>
                          <a:spcPts val="0"/>
                        </a:spcBef>
                        <a:spcAft>
                          <a:spcPts val="0"/>
                        </a:spcAft>
                      </a:pPr>
                      <a:r>
                        <a:rPr lang="en-US" sz="1200" kern="100">
                          <a:effectLst/>
                        </a:rPr>
                        <a:t>Reduced-price 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-0.20 (-0.47, 0.07)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0.47 (0.24, 0.69)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81662932"/>
                  </a:ext>
                </a:extLst>
              </a:tr>
              <a:tr h="442946">
                <a:tc>
                  <a:txBody>
                    <a:bodyPr/>
                    <a:lstStyle/>
                    <a:p>
                      <a:pPr marL="0" marR="0" algn="ctr">
                        <a:spcBef>
                          <a:spcPts val="0"/>
                        </a:spcBef>
                        <a:spcAft>
                          <a:spcPts val="0"/>
                        </a:spcAft>
                      </a:pPr>
                      <a:r>
                        <a:rPr lang="en-US" sz="1200" kern="100">
                          <a:effectLst/>
                        </a:rPr>
                        <a:t>Economically disadvantaged</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-0.04 (-0.11, 0.03)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-0.60 (-0.66, -0.54)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387761091"/>
                  </a:ext>
                </a:extLst>
              </a:tr>
              <a:tr h="442946">
                <a:tc>
                  <a:txBody>
                    <a:bodyPr/>
                    <a:lstStyle/>
                    <a:p>
                      <a:pPr marL="0" marR="0" algn="ctr">
                        <a:spcBef>
                          <a:spcPts val="0"/>
                        </a:spcBef>
                        <a:spcAft>
                          <a:spcPts val="0"/>
                        </a:spcAft>
                      </a:pPr>
                      <a:r>
                        <a:rPr lang="en-US" sz="1200" kern="100">
                          <a:effectLst/>
                        </a:rPr>
                        <a:t>English language learner</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0.59 (0.12, 1.06)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-1.13 (-1.52, -0.75)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124485077"/>
                  </a:ext>
                </a:extLst>
              </a:tr>
              <a:tr h="234895">
                <a:tc>
                  <a:txBody>
                    <a:bodyPr/>
                    <a:lstStyle/>
                    <a:p>
                      <a:pPr marL="0" marR="0" algn="ctr">
                        <a:spcBef>
                          <a:spcPts val="0"/>
                        </a:spcBef>
                        <a:spcAft>
                          <a:spcPts val="0"/>
                        </a:spcAft>
                      </a:pPr>
                      <a:r>
                        <a:rPr lang="en-US" sz="1200" kern="100">
                          <a:effectLst/>
                        </a:rPr>
                        <a:t>Urban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0.12 (-0.03, 0.27)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0.21 (0.08, 0.33)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52802157"/>
                  </a:ext>
                </a:extLst>
              </a:tr>
              <a:tr h="442946">
                <a:tc>
                  <a:txBody>
                    <a:bodyPr/>
                    <a:lstStyle/>
                    <a:p>
                      <a:pPr marL="0" marR="0" algn="ctr">
                        <a:spcBef>
                          <a:spcPts val="0"/>
                        </a:spcBef>
                        <a:spcAft>
                          <a:spcPts val="0"/>
                        </a:spcAft>
                      </a:pPr>
                      <a:r>
                        <a:rPr lang="en-US" sz="1200" kern="100">
                          <a:effectLst/>
                        </a:rPr>
                        <a:t>Log of median income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0.07 (-0.04, 0.18)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(-0.08, 0.10)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88462702"/>
                  </a:ext>
                </a:extLst>
              </a:tr>
              <a:tr h="442946">
                <a:tc>
                  <a:txBody>
                    <a:bodyPr/>
                    <a:lstStyle/>
                    <a:p>
                      <a:pPr marL="0" marR="0" algn="ctr">
                        <a:spcBef>
                          <a:spcPts val="0"/>
                        </a:spcBef>
                        <a:spcAft>
                          <a:spcPts val="0"/>
                        </a:spcAft>
                      </a:pPr>
                      <a:r>
                        <a:rPr lang="en-US" sz="1200" kern="100" dirty="0">
                          <a:effectLst/>
                        </a:rPr>
                        <a:t>Bachelor's degree rate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2.01 (1.67, 2.35)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1.79 (1.51, 2.08)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175567076"/>
                  </a:ext>
                </a:extLst>
              </a:tr>
              <a:tr h="234895">
                <a:tc>
                  <a:txBody>
                    <a:bodyPr/>
                    <a:lstStyle/>
                    <a:p>
                      <a:pPr marL="0" marR="0" algn="ctr">
                        <a:spcBef>
                          <a:spcPts val="0"/>
                        </a:spcBef>
                        <a:spcAft>
                          <a:spcPts val="0"/>
                        </a:spcAft>
                      </a:pPr>
                      <a:r>
                        <a:rPr lang="en-US" sz="1200" kern="100">
                          <a:effectLst/>
                        </a:rPr>
                        <a:t>Poverty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-0.75 (-1.07,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-0.05 (-0.31, 0.21)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517689622"/>
                  </a:ext>
                </a:extLst>
              </a:tr>
              <a:tr h="234895">
                <a:tc>
                  <a:txBody>
                    <a:bodyPr/>
                    <a:lstStyle/>
                    <a:p>
                      <a:pPr marL="0" marR="0" algn="ctr">
                        <a:spcBef>
                          <a:spcPts val="0"/>
                        </a:spcBef>
                        <a:spcAft>
                          <a:spcPts val="0"/>
                        </a:spcAft>
                      </a:pPr>
                      <a:r>
                        <a:rPr lang="en-US" sz="1200" kern="100">
                          <a:effectLst/>
                        </a:rPr>
                        <a:t>SNAP receipt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-0.22 (-0.50, 0.06)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0.19 (-0.04,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03065384"/>
                  </a:ext>
                </a:extLst>
              </a:tr>
              <a:tr h="442946">
                <a:tc>
                  <a:txBody>
                    <a:bodyPr/>
                    <a:lstStyle/>
                    <a:p>
                      <a:pPr marL="0" marR="0" algn="ctr">
                        <a:spcBef>
                          <a:spcPts val="0"/>
                        </a:spcBef>
                        <a:spcAft>
                          <a:spcPts val="0"/>
                        </a:spcAft>
                      </a:pPr>
                      <a:r>
                        <a:rPr lang="en-US" sz="1200" kern="100">
                          <a:effectLst/>
                        </a:rPr>
                        <a:t>Single-mom household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0.08 (-0.23, 0.38)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0.05 (-0.21, 0.30)</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93963506"/>
                  </a:ext>
                </a:extLst>
              </a:tr>
            </a:tbl>
          </a:graphicData>
        </a:graphic>
      </p:graphicFrame>
      <p:sp>
        <p:nvSpPr>
          <p:cNvPr id="4" name="Frame 3">
            <a:extLst>
              <a:ext uri="{FF2B5EF4-FFF2-40B4-BE49-F238E27FC236}">
                <a16:creationId xmlns:a16="http://schemas.microsoft.com/office/drawing/2014/main" id="{02602E41-2DC5-582A-EC5A-98262F13568B}"/>
              </a:ext>
            </a:extLst>
          </p:cNvPr>
          <p:cNvSpPr/>
          <p:nvPr/>
        </p:nvSpPr>
        <p:spPr>
          <a:xfrm>
            <a:off x="3128355" y="39014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69663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19030</TotalTime>
  <Words>1591</Words>
  <Application>Microsoft Macintosh PowerPoint</Application>
  <PresentationFormat>Widescreen</PresentationFormat>
  <Paragraphs>260</Paragraphs>
  <Slides>15</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Meta OT Book</vt:lpstr>
      <vt:lpstr>Meta OT Medium</vt:lpstr>
      <vt:lpstr>Times New Roman</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Bin</dc:creator>
  <cp:lastModifiedBy>Parks, Robbie M</cp:lastModifiedBy>
  <cp:revision>2690</cp:revision>
  <cp:lastPrinted>2020-10-30T12:00:34Z</cp:lastPrinted>
  <dcterms:created xsi:type="dcterms:W3CDTF">2019-05-16T12:19:43Z</dcterms:created>
  <dcterms:modified xsi:type="dcterms:W3CDTF">2023-06-15T21:42:49Z</dcterms:modified>
</cp:coreProperties>
</file>

<file path=docProps/thumbnail.jpeg>
</file>